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8"/>
  </p:notesMasterIdLst>
  <p:sldIdLst>
    <p:sldId id="256" r:id="rId2"/>
    <p:sldId id="263" r:id="rId3"/>
    <p:sldId id="264" r:id="rId4"/>
    <p:sldId id="274" r:id="rId5"/>
    <p:sldId id="382" r:id="rId6"/>
    <p:sldId id="383" r:id="rId7"/>
    <p:sldId id="384" r:id="rId8"/>
    <p:sldId id="385" r:id="rId9"/>
    <p:sldId id="387" r:id="rId10"/>
    <p:sldId id="386" r:id="rId11"/>
    <p:sldId id="275" r:id="rId12"/>
    <p:sldId id="276" r:id="rId13"/>
    <p:sldId id="388" r:id="rId14"/>
    <p:sldId id="277" r:id="rId15"/>
    <p:sldId id="278" r:id="rId16"/>
    <p:sldId id="279" r:id="rId17"/>
    <p:sldId id="283" r:id="rId18"/>
    <p:sldId id="257" r:id="rId19"/>
    <p:sldId id="258" r:id="rId20"/>
    <p:sldId id="310" r:id="rId21"/>
    <p:sldId id="311" r:id="rId22"/>
    <p:sldId id="312" r:id="rId23"/>
    <p:sldId id="389" r:id="rId24"/>
    <p:sldId id="390" r:id="rId25"/>
    <p:sldId id="391" r:id="rId26"/>
    <p:sldId id="392" r:id="rId27"/>
    <p:sldId id="394" r:id="rId28"/>
    <p:sldId id="393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6" r:id="rId38"/>
    <p:sldId id="403" r:id="rId39"/>
    <p:sldId id="404" r:id="rId40"/>
    <p:sldId id="405" r:id="rId41"/>
    <p:sldId id="407" r:id="rId42"/>
    <p:sldId id="408" r:id="rId43"/>
    <p:sldId id="409" r:id="rId44"/>
    <p:sldId id="410" r:id="rId45"/>
    <p:sldId id="411" r:id="rId46"/>
    <p:sldId id="412" r:id="rId4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5" autoAdjust="0"/>
    <p:restoredTop sz="94660"/>
  </p:normalViewPr>
  <p:slideViewPr>
    <p:cSldViewPr>
      <p:cViewPr varScale="1">
        <p:scale>
          <a:sx n="69" d="100"/>
          <a:sy n="69" d="100"/>
        </p:scale>
        <p:origin x="-49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1996A-812B-409C-BFC3-515B17A9EEC4}" type="datetimeFigureOut">
              <a:rPr lang="tr-TR" smtClean="0"/>
              <a:pPr/>
              <a:t>26.06.2011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DF4E5-8FDA-4314-ADD6-06D82313760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357EC-AFA2-42FF-8E3A-6F0126C46050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357EC-AFA2-42FF-8E3A-6F0126C46050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357EC-AFA2-42FF-8E3A-6F0126C46050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DF4E5-8FDA-4314-ADD6-06D823137608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DB5D2E-FF6A-4840-B790-E2FACA9B21E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202E50-2B2F-4282-B444-3B3BA5AF562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B45E4B-599B-41F1-B16D-3C0CCA08F9D0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438C76-BB32-46BF-94A7-DF23E6334550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5F2356-783A-44DC-A377-DC9541C707E2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DC9909-254E-4D9E-B43A-2D82F6BE3024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F5BDEA-3815-49A3-90CE-6511C894105F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735106-AE8C-4822-B0B6-E3037967998A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B34030-DD64-4107-90AC-B6DA78FCACB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5C4BC4-4B1C-45CC-B315-AD2E6F19E02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7E38849-ED45-4486-8776-BA163B0DEAE1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23528" y="457201"/>
            <a:ext cx="849694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3200" b="1" dirty="0" smtClean="0">
                <a:solidFill>
                  <a:srgbClr val="FF0000"/>
                </a:solidFill>
              </a:rPr>
              <a:t>GÜREŞ (KIRKPINAR) ve </a:t>
            </a:r>
          </a:p>
          <a:p>
            <a:pPr algn="ctr">
              <a:spcBef>
                <a:spcPct val="50000"/>
              </a:spcBef>
            </a:pPr>
            <a:r>
              <a:rPr lang="tr-TR" sz="3200" b="1" dirty="0" smtClean="0">
                <a:solidFill>
                  <a:srgbClr val="FF0000"/>
                </a:solidFill>
              </a:rPr>
              <a:t>DAYANIKLILIK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59632" y="4077072"/>
            <a:ext cx="6934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sz="2400" b="1" dirty="0" smtClean="0">
                <a:solidFill>
                  <a:srgbClr val="00B050"/>
                </a:solidFill>
              </a:rPr>
              <a:t>Prof </a:t>
            </a:r>
            <a:r>
              <a:rPr lang="tr-TR" sz="2400" b="1" dirty="0">
                <a:solidFill>
                  <a:srgbClr val="00B050"/>
                </a:solidFill>
              </a:rPr>
              <a:t>Dr. Fehmi TUNCEL</a:t>
            </a:r>
            <a:endParaRPr lang="tr-TR" b="1" dirty="0">
              <a:solidFill>
                <a:srgbClr val="00B050"/>
              </a:solidFill>
            </a:endParaRPr>
          </a:p>
        </p:txBody>
      </p:sp>
      <p:pic>
        <p:nvPicPr>
          <p:cNvPr id="24580" name="Picture 4" descr="unvamble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581128"/>
            <a:ext cx="950221" cy="920714"/>
          </a:xfrm>
          <a:prstGeom prst="rect">
            <a:avLst/>
          </a:prstGeom>
          <a:noFill/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331640" y="5517232"/>
            <a:ext cx="6705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 dirty="0">
                <a:solidFill>
                  <a:schemeClr val="accent2"/>
                </a:solidFill>
              </a:rPr>
              <a:t>Ankara Üniversitesi </a:t>
            </a:r>
          </a:p>
          <a:p>
            <a:pPr algn="ctr">
              <a:spcBef>
                <a:spcPct val="50000"/>
              </a:spcBef>
            </a:pPr>
            <a:r>
              <a:rPr lang="tr-TR" b="1" dirty="0">
                <a:solidFill>
                  <a:schemeClr val="accent2"/>
                </a:solidFill>
              </a:rPr>
              <a:t>Beden Eğitimi ve Spor Yüksekokulu</a:t>
            </a:r>
          </a:p>
        </p:txBody>
      </p:sp>
      <p:pic>
        <p:nvPicPr>
          <p:cNvPr id="24582" name="Picture 6" descr="foto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1700808"/>
            <a:ext cx="3581400" cy="2489200"/>
          </a:xfrm>
          <a:prstGeom prst="rect">
            <a:avLst/>
          </a:prstGeom>
          <a:noFill/>
        </p:spPr>
      </p:pic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82878-A4CB-415E-BBEF-F6495F88C9F3}" type="datetime1">
              <a:rPr lang="tr-TR" smtClean="0"/>
              <a:pPr/>
              <a:t>26.06.2011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  <p:bldP spid="2458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tr-TR" sz="4000" dirty="0" err="1" smtClean="0">
                <a:solidFill>
                  <a:srgbClr val="00FF00"/>
                </a:solidFill>
              </a:rPr>
              <a:t>Kardiyorepiratuvar</a:t>
            </a:r>
            <a:r>
              <a:rPr lang="tr-TR" sz="4000" dirty="0" smtClean="0">
                <a:solidFill>
                  <a:srgbClr val="00FF00"/>
                </a:solidFill>
              </a:rPr>
              <a:t> </a:t>
            </a:r>
            <a:r>
              <a:rPr lang="tr-TR" sz="4000" dirty="0" err="1" smtClean="0">
                <a:solidFill>
                  <a:srgbClr val="00FF00"/>
                </a:solidFill>
              </a:rPr>
              <a:t>fitnes</a:t>
            </a:r>
            <a:endParaRPr lang="tr-TR" sz="4000" dirty="0">
              <a:solidFill>
                <a:srgbClr val="00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3400" b="1" dirty="0" smtClean="0"/>
              <a:t>*c) YÜKSEK KR FİTNES DÜZEYLERİ, YÜKSEK FİZİKSEL AKTİVİTE DÜZEYLERİ İLE İLİŞKİLİDİR VE BUNUN DA SAĞLIĞA YÖNELİK PEKÇOK FAYDALARI VARDIR. </a:t>
            </a:r>
          </a:p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r>
              <a:rPr lang="tr-TR" sz="2000" b="1" dirty="0" smtClean="0"/>
              <a:t>*(</a:t>
            </a:r>
            <a:r>
              <a:rPr lang="tr-TR" sz="2000" b="1" dirty="0" err="1" smtClean="0"/>
              <a:t>ACMS’s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Guidelines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for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Exercise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Testing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Prescription</a:t>
            </a:r>
            <a:r>
              <a:rPr lang="tr-TR" sz="2000" b="1" dirty="0" smtClean="0"/>
              <a:t>. </a:t>
            </a:r>
            <a:r>
              <a:rPr lang="tr-TR" sz="2000" b="1" dirty="0" err="1" smtClean="0"/>
              <a:t>Eight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Edition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Wolters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Kluwer</a:t>
            </a:r>
            <a:r>
              <a:rPr lang="tr-TR" sz="2000" b="1" dirty="0" smtClean="0"/>
              <a:t>/</a:t>
            </a:r>
            <a:r>
              <a:rPr lang="tr-TR" sz="2000" b="1" dirty="0" err="1" smtClean="0"/>
              <a:t>Lippincott</a:t>
            </a:r>
            <a:r>
              <a:rPr lang="tr-TR" sz="2000" b="1" dirty="0" smtClean="0"/>
              <a:t> Williams &amp; </a:t>
            </a:r>
            <a:r>
              <a:rPr lang="tr-TR" sz="2000" b="1" dirty="0" err="1" smtClean="0"/>
              <a:t>Wilkins</a:t>
            </a:r>
            <a:r>
              <a:rPr lang="tr-TR" sz="2000" b="1" dirty="0" smtClean="0"/>
              <a:t>, 2010, S 71-72).</a:t>
            </a:r>
            <a:r>
              <a:rPr lang="tr-TR" sz="2800" b="1" dirty="0" smtClean="0"/>
              <a:t> </a:t>
            </a: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1000" b="1" dirty="0" smtClean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Prof. Dr. Fehmi TUNCEL 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00FF00"/>
                </a:solidFill>
              </a:rPr>
              <a:t>Fiziksel Uygunluk (fitnes)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28670"/>
            <a:ext cx="8229600" cy="5429288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dirty="0" smtClean="0"/>
              <a:t>KASSAL </a:t>
            </a:r>
            <a:r>
              <a:rPr lang="tr-TR" sz="2000" b="1" dirty="0"/>
              <a:t>KUVVET</a:t>
            </a: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dirty="0"/>
              <a:t> HERHANGİ BİR KAS GRUBUNUN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dirty="0"/>
              <a:t>BİR DİRENCE KARŞI KASILABİLMESİ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C83D-AD22-46BA-8A85-6C020A1F7E7B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33796" name="Picture 4" descr="resize[3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1643050"/>
            <a:ext cx="4191000" cy="25908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500570"/>
            <a:ext cx="8183880" cy="1051560"/>
          </a:xfrm>
        </p:spPr>
        <p:txBody>
          <a:bodyPr/>
          <a:lstStyle/>
          <a:p>
            <a:r>
              <a:rPr lang="tr-TR" sz="4000" dirty="0">
                <a:solidFill>
                  <a:srgbClr val="00FF00"/>
                </a:solidFill>
              </a:rPr>
              <a:t>Fiziksel Uygunluk (</a:t>
            </a:r>
            <a:r>
              <a:rPr lang="tr-TR" sz="4000" dirty="0" err="1">
                <a:solidFill>
                  <a:srgbClr val="00FF00"/>
                </a:solidFill>
              </a:rPr>
              <a:t>fitnes</a:t>
            </a:r>
            <a:r>
              <a:rPr lang="tr-TR" sz="4000" dirty="0">
                <a:solidFill>
                  <a:srgbClr val="00FF00"/>
                </a:solidFill>
              </a:rPr>
              <a:t>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tr-TR" sz="2000" b="1" dirty="0"/>
              <a:t>KASSAL DAYANIKLILIK</a:t>
            </a:r>
            <a:endParaRPr lang="tr-TR" sz="2000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 algn="ctr">
              <a:buFont typeface="Wingdings" pitchFamily="2" charset="2"/>
              <a:buNone/>
            </a:pPr>
            <a:r>
              <a:rPr lang="tr-TR" sz="2000" b="1" dirty="0"/>
              <a:t>BİR KAS GRUBUNUN BELİRLİ BİR HAREKETİ </a:t>
            </a:r>
          </a:p>
          <a:p>
            <a:pPr algn="ctr">
              <a:buFont typeface="Wingdings" pitchFamily="2" charset="2"/>
              <a:buNone/>
            </a:pPr>
            <a:r>
              <a:rPr lang="tr-TR" sz="2000" b="1" dirty="0"/>
              <a:t>UZUN SÜRE DEVAM ETTİREBİLMESİ</a:t>
            </a:r>
          </a:p>
          <a:p>
            <a:pPr algn="ctr">
              <a:buFont typeface="Wingdings" pitchFamily="2" charset="2"/>
              <a:buNone/>
            </a:pPr>
            <a:endParaRPr lang="tr-TR" sz="1200" b="1" dirty="0"/>
          </a:p>
          <a:p>
            <a:pPr algn="ctr">
              <a:buFont typeface="Wingdings" pitchFamily="2" charset="2"/>
              <a:buNone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b="1" dirty="0"/>
          </a:p>
          <a:p>
            <a:pPr algn="ctr">
              <a:buFont typeface="Wingdings" pitchFamily="2" charset="2"/>
              <a:buNone/>
            </a:pPr>
            <a:endParaRPr lang="tr-TR" sz="2000" b="1" dirty="0"/>
          </a:p>
          <a:p>
            <a:pPr algn="ctr">
              <a:buFont typeface="Wingdings" pitchFamily="2" charset="2"/>
              <a:buNone/>
            </a:pPr>
            <a:endParaRPr lang="tr-TR" sz="2000" b="1" dirty="0"/>
          </a:p>
          <a:p>
            <a:pPr algn="ctr"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 algn="ctr">
              <a:buFont typeface="Wingdings" pitchFamily="2" charset="2"/>
              <a:buNone/>
            </a:pPr>
            <a:endParaRPr lang="tr-TR" b="1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0948-886B-4636-9C47-F0C3FAD1C821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38916" name="Picture 4" descr="dsinav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1571612"/>
            <a:ext cx="9144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4500570"/>
            <a:ext cx="8183880" cy="1051560"/>
          </a:xfrm>
        </p:spPr>
        <p:txBody>
          <a:bodyPr/>
          <a:lstStyle/>
          <a:p>
            <a:r>
              <a:rPr lang="tr-TR" sz="4000" dirty="0" smtClean="0"/>
              <a:t>KASSAL DAYANIKLILIK</a:t>
            </a:r>
            <a:endParaRPr lang="tr-TR" sz="40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548680"/>
            <a:ext cx="8183880" cy="43388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2100" b="1" dirty="0" smtClean="0"/>
              <a:t>*(</a:t>
            </a:r>
            <a:r>
              <a:rPr lang="tr-TR" sz="2100" b="1" dirty="0" err="1" smtClean="0"/>
              <a:t>ACMS’s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Guidelines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for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Exercise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Testing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and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Prescription</a:t>
            </a:r>
            <a:r>
              <a:rPr lang="tr-TR" sz="2100" b="1" dirty="0" smtClean="0"/>
              <a:t>. </a:t>
            </a:r>
            <a:r>
              <a:rPr lang="tr-TR" sz="2100" b="1" dirty="0" err="1" smtClean="0"/>
              <a:t>Eight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Edition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Wolters</a:t>
            </a:r>
            <a:r>
              <a:rPr lang="tr-TR" sz="2100" b="1" dirty="0" smtClean="0"/>
              <a:t> </a:t>
            </a:r>
            <a:r>
              <a:rPr lang="tr-TR" sz="2100" b="1" dirty="0" err="1" smtClean="0"/>
              <a:t>Kluwer</a:t>
            </a:r>
            <a:r>
              <a:rPr lang="tr-TR" sz="2100" b="1" dirty="0" smtClean="0"/>
              <a:t>/</a:t>
            </a:r>
            <a:r>
              <a:rPr lang="tr-TR" sz="2100" b="1" dirty="0" err="1" smtClean="0"/>
              <a:t>Lippincott</a:t>
            </a:r>
            <a:r>
              <a:rPr lang="tr-TR" sz="2100" b="1" dirty="0" smtClean="0"/>
              <a:t> Williams &amp; </a:t>
            </a:r>
            <a:r>
              <a:rPr lang="tr-TR" sz="2100" b="1" dirty="0" err="1" smtClean="0"/>
              <a:t>Wilkins</a:t>
            </a:r>
            <a:r>
              <a:rPr lang="tr-TR" sz="2100" b="1" dirty="0" smtClean="0"/>
              <a:t>, 2010. S. 94). </a:t>
            </a:r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buFont typeface="Wingdings" pitchFamily="2" charset="2"/>
              <a:buNone/>
            </a:pPr>
            <a:r>
              <a:rPr lang="tr-TR" sz="2400" b="1" dirty="0" smtClean="0"/>
              <a:t>KASSAL DAYANIKLILIK, BİR KAS GRUBUNUN, KASTA YORGUNLUK MEYDANA GELİNCEYE KADAR YA DA BELİRLİ BİR SÜRE İÇİN MAKSİMAL İŞ YAPMA KAPASİTESİNİN BİR ORANINDA TEKRARLANMIŞ KASILMALAR MEYDAN GETİREBİLMESİ OLARAK TANIMLANIR (*).  </a:t>
            </a:r>
            <a:endParaRPr lang="tr-TR" sz="2400" b="1" dirty="0"/>
          </a:p>
          <a:p>
            <a:pPr algn="ctr">
              <a:buFont typeface="Wingdings" pitchFamily="2" charset="2"/>
              <a:buNone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b="1" dirty="0"/>
          </a:p>
          <a:p>
            <a:pPr algn="ctr">
              <a:buFont typeface="Wingdings" pitchFamily="2" charset="2"/>
              <a:buNone/>
            </a:pPr>
            <a:endParaRPr lang="tr-TR" sz="2000" b="1" dirty="0"/>
          </a:p>
          <a:p>
            <a:pPr algn="ctr">
              <a:buFont typeface="Wingdings" pitchFamily="2" charset="2"/>
              <a:buNone/>
            </a:pPr>
            <a:endParaRPr lang="tr-TR" sz="2000" b="1" dirty="0"/>
          </a:p>
          <a:p>
            <a:pPr algn="ctr"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>
              <a:buFont typeface="Wingdings" pitchFamily="2" charset="2"/>
              <a:buNone/>
            </a:pPr>
            <a:endParaRPr lang="tr-TR" dirty="0"/>
          </a:p>
          <a:p>
            <a:pPr algn="ctr">
              <a:buFont typeface="Wingdings" pitchFamily="2" charset="2"/>
              <a:buNone/>
            </a:pPr>
            <a:endParaRPr lang="tr-TR" b="1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0948-886B-4636-9C47-F0C3FAD1C821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p:pic>
        <p:nvPicPr>
          <p:cNvPr id="38916" name="Picture 4" descr="dsinav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412776"/>
            <a:ext cx="914400" cy="137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00FF00"/>
                </a:solidFill>
              </a:rPr>
              <a:t>Fiziksel Uygunluk (fitnes)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785794"/>
            <a:ext cx="8183880" cy="418795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800" b="1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dirty="0" smtClean="0"/>
              <a:t>ESNEKLİK</a:t>
            </a: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dirty="0" smtClean="0"/>
              <a:t>EKLEMLERİN </a:t>
            </a:r>
            <a:r>
              <a:rPr lang="tr-TR" sz="2000" b="1" dirty="0"/>
              <a:t>NORMAL HAREKET ALANLARI İÇİNDE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dirty="0"/>
              <a:t>HAREKET EDEBİLMELERİ </a:t>
            </a:r>
            <a:endParaRPr lang="tr-TR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000" b="1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1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49413-42FC-4417-A5B9-C12916A0E68B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  <p:pic>
        <p:nvPicPr>
          <p:cNvPr id="39940" name="Picture 4" descr="esnekli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500174"/>
            <a:ext cx="3200400" cy="2286000"/>
          </a:xfrm>
          <a:prstGeom prst="rect">
            <a:avLst/>
          </a:prstGeom>
          <a:noFill/>
        </p:spPr>
      </p:pic>
      <p:pic>
        <p:nvPicPr>
          <p:cNvPr id="39941" name="Picture 5" descr="esn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1500174"/>
            <a:ext cx="3352800" cy="2286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>
                <a:solidFill>
                  <a:srgbClr val="00FF00"/>
                </a:solidFill>
              </a:rPr>
              <a:t>Fiziksel Uygunluk (fitnes)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571480"/>
            <a:ext cx="8183880" cy="4714908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20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sz="2000" b="1" dirty="0" smtClean="0"/>
              <a:t>VÜCUT </a:t>
            </a:r>
            <a:r>
              <a:rPr lang="tr-TR" sz="2000" b="1" dirty="0"/>
              <a:t>KOMPOZİSYONU</a:t>
            </a: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18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18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18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1800" b="1" dirty="0" smtClean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sz="1800" b="1" dirty="0" smtClean="0"/>
              <a:t>YAĞLI </a:t>
            </a:r>
            <a:r>
              <a:rPr lang="tr-TR" sz="1800" b="1" dirty="0"/>
              <a:t>ve YAĞSIZ VÜCUT AĞIRLIĞININ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 sz="1800" b="1" dirty="0"/>
              <a:t>VÜCUTTAKİ DAĞILIMI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10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1000" b="1" dirty="0"/>
          </a:p>
          <a:p>
            <a:pPr algn="r">
              <a:lnSpc>
                <a:spcPct val="90000"/>
              </a:lnSpc>
              <a:buFont typeface="Wingdings" pitchFamily="2" charset="2"/>
              <a:buNone/>
            </a:pPr>
            <a:endParaRPr lang="tr-TR" sz="1000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tr-TR" sz="2000" b="1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9A9FA-CB67-4596-9E0D-064098FC0460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41988" name="Picture 4" descr="vücutko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143116"/>
            <a:ext cx="2438400" cy="2133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>
                <a:solidFill>
                  <a:schemeClr val="accent1"/>
                </a:solidFill>
              </a:rPr>
              <a:t>Çeviklik, Denge ve Koordinasyon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BU UNSURLAR, FİTNESİN “ATLETİK YETENEK” OLARAK BİLİNEN ÜÇ TEMEL PARÇASIDIRLAR.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tr-TR"/>
              <a:t>BİR KİMSENİN İYİ BİR SPORCU OLDUĞUNU SÖYLEDİĞİNİZ ZAMAN, GENELDE BU KİMSENİN İYİ BİR ÇEVİKLİK, DENGE VE KOORDİNASYONA SAHİP OLDUĞUNU BELİRTİYORSUNUZDUR. 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82A6A-F093-450A-B994-77386569F90A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3300"/>
                </a:solidFill>
              </a:rPr>
              <a:t>KALP VE EGZERSİZ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pic>
        <p:nvPicPr>
          <p:cNvPr id="7" name="Picture 6" descr="foto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671987" y="563689"/>
            <a:ext cx="5846064" cy="4120896"/>
          </a:xfrm>
          <a:prstGeom prst="rect">
            <a:avLst/>
          </a:prstGeom>
          <a:noFill/>
        </p:spPr>
      </p:pic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EC58F-2FA9-4C36-BD6A-32CEC318857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oto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57200"/>
            <a:ext cx="3355975" cy="5867400"/>
          </a:xfrm>
          <a:prstGeom prst="rect">
            <a:avLst/>
          </a:prstGeom>
          <a:noFill/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563888" y="476672"/>
            <a:ext cx="5334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dirty="0"/>
              <a:t>	Kalbimiz göğüs boşluğunda iki akciğer arasında, </a:t>
            </a:r>
            <a:r>
              <a:rPr lang="tr-TR" dirty="0" err="1"/>
              <a:t>sternum</a:t>
            </a:r>
            <a:r>
              <a:rPr lang="tr-TR" dirty="0"/>
              <a:t> dediğimiz göğüs kemiğinin arkasında, göğüs kafesi ile korumaya alınmış bir pozisyondadır.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635896" y="1844824"/>
            <a:ext cx="525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dirty="0"/>
              <a:t>	Doğumdan ölüme kadar hiç durmaksızın çalışan bu organımızın çalışkanlığını şu basit hesaplamayla ortaya koymak mümkündür ;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635896" y="3140968"/>
            <a:ext cx="5181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tr-TR" dirty="0"/>
              <a:t>Yetişkin bir kimsede nabız, dinlenme halinde, dakikada ortalama </a:t>
            </a:r>
            <a:r>
              <a:rPr lang="tr-TR" dirty="0">
                <a:solidFill>
                  <a:schemeClr val="folHlink"/>
                </a:solidFill>
              </a:rPr>
              <a:t>70</a:t>
            </a:r>
            <a:r>
              <a:rPr lang="tr-TR" dirty="0"/>
              <a:t> olarak kabul edilirse, saatte </a:t>
            </a:r>
            <a:r>
              <a:rPr lang="tr-TR" dirty="0">
                <a:solidFill>
                  <a:schemeClr val="folHlink"/>
                </a:solidFill>
              </a:rPr>
              <a:t>4.200</a:t>
            </a:r>
            <a:r>
              <a:rPr lang="tr-TR" dirty="0"/>
              <a:t> kez, günde </a:t>
            </a:r>
            <a:r>
              <a:rPr lang="tr-TR" dirty="0">
                <a:solidFill>
                  <a:schemeClr val="folHlink"/>
                </a:solidFill>
              </a:rPr>
              <a:t>100.800</a:t>
            </a:r>
            <a:r>
              <a:rPr lang="tr-TR" dirty="0"/>
              <a:t>, yılda </a:t>
            </a:r>
            <a:r>
              <a:rPr lang="tr-TR" dirty="0">
                <a:solidFill>
                  <a:schemeClr val="folHlink"/>
                </a:solidFill>
              </a:rPr>
              <a:t>36.792.000</a:t>
            </a:r>
            <a:r>
              <a:rPr lang="tr-TR" dirty="0"/>
              <a:t> kez, bu kimse yaklaşık 70 yıl yaşarsa, kalbi hiç durmaksızın </a:t>
            </a:r>
            <a:r>
              <a:rPr lang="tr-TR" dirty="0">
                <a:solidFill>
                  <a:schemeClr val="folHlink"/>
                </a:solidFill>
              </a:rPr>
              <a:t>2.575.440.000</a:t>
            </a:r>
            <a:r>
              <a:rPr lang="tr-TR" dirty="0"/>
              <a:t> kez çarparak sürekli çalışacak ve kan pompalayacak demektir.  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F4D9-B079-433B-B692-EDFF7A6D2B7B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utoUpdateAnimBg="0"/>
      <p:bldP spid="4105" grpId="0" autoUpdateAnimBg="0"/>
      <p:bldP spid="410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oto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0"/>
            <a:ext cx="6019800" cy="6858000"/>
          </a:xfrm>
          <a:prstGeom prst="rect">
            <a:avLst/>
          </a:prstGeom>
          <a:noFill/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7A05-2F14-478B-9B73-5D523CE6DF2A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tr-TR" dirty="0">
                <a:solidFill>
                  <a:schemeClr val="accent1"/>
                </a:solidFill>
              </a:rPr>
              <a:t>Sağlık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556792"/>
            <a:ext cx="7992888" cy="475252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endParaRPr lang="tr-TR" sz="3200" dirty="0" smtClean="0"/>
          </a:p>
          <a:p>
            <a:pPr algn="ctr">
              <a:lnSpc>
                <a:spcPct val="80000"/>
              </a:lnSpc>
            </a:pPr>
            <a:r>
              <a:rPr lang="tr-TR" sz="3200" dirty="0" smtClean="0"/>
              <a:t>Dünya </a:t>
            </a:r>
            <a:r>
              <a:rPr lang="tr-TR" sz="3200" dirty="0"/>
              <a:t>Sağlık Örgütü </a:t>
            </a:r>
            <a:r>
              <a:rPr lang="tr-TR" sz="3200" dirty="0" smtClean="0"/>
              <a:t>(</a:t>
            </a:r>
            <a:r>
              <a:rPr lang="tr-TR" sz="3200" dirty="0" err="1"/>
              <a:t>World</a:t>
            </a:r>
            <a:r>
              <a:rPr lang="tr-TR" sz="3200" dirty="0"/>
              <a:t> </a:t>
            </a:r>
            <a:r>
              <a:rPr lang="tr-TR" sz="3200" dirty="0" err="1" smtClean="0"/>
              <a:t>Health</a:t>
            </a:r>
            <a:endParaRPr lang="tr-TR" sz="3200" dirty="0" smtClean="0"/>
          </a:p>
          <a:p>
            <a:pPr algn="ctr">
              <a:lnSpc>
                <a:spcPct val="80000"/>
              </a:lnSpc>
            </a:pPr>
            <a:endParaRPr lang="tr-TR" sz="3200" dirty="0" smtClean="0"/>
          </a:p>
          <a:p>
            <a:pPr algn="ctr">
              <a:lnSpc>
                <a:spcPct val="80000"/>
              </a:lnSpc>
            </a:pPr>
            <a:r>
              <a:rPr lang="tr-TR" sz="3200" dirty="0" smtClean="0"/>
              <a:t> </a:t>
            </a:r>
            <a:r>
              <a:rPr lang="tr-TR" sz="3200" dirty="0" err="1"/>
              <a:t>Organization</a:t>
            </a:r>
            <a:r>
              <a:rPr lang="tr-TR" sz="3200" dirty="0"/>
              <a:t> – </a:t>
            </a:r>
            <a:r>
              <a:rPr lang="tr-TR" sz="3200" dirty="0" smtClean="0"/>
              <a:t>WHO) :</a:t>
            </a:r>
          </a:p>
          <a:p>
            <a:pPr algn="ctr">
              <a:lnSpc>
                <a:spcPct val="80000"/>
              </a:lnSpc>
            </a:pPr>
            <a:endParaRPr lang="tr-TR" sz="3200" dirty="0" smtClean="0"/>
          </a:p>
          <a:p>
            <a:pPr algn="ctr">
              <a:lnSpc>
                <a:spcPct val="80000"/>
              </a:lnSpc>
            </a:pPr>
            <a:r>
              <a:rPr lang="tr-TR" sz="3200" dirty="0" smtClean="0"/>
              <a:t>Önceleri             </a:t>
            </a:r>
            <a:r>
              <a:rPr lang="tr-TR" sz="3200" dirty="0"/>
              <a:t>HASTALIĞIN OLMAMASI</a:t>
            </a:r>
          </a:p>
          <a:p>
            <a:pPr>
              <a:lnSpc>
                <a:spcPct val="80000"/>
              </a:lnSpc>
            </a:pPr>
            <a:r>
              <a:rPr lang="tr-TR" sz="3200" dirty="0"/>
              <a:t>  </a:t>
            </a:r>
          </a:p>
          <a:p>
            <a:pPr>
              <a:lnSpc>
                <a:spcPct val="80000"/>
              </a:lnSpc>
            </a:pPr>
            <a:r>
              <a:rPr lang="tr-TR" sz="3200" dirty="0"/>
              <a:t>                                             </a:t>
            </a:r>
          </a:p>
          <a:p>
            <a:pPr>
              <a:lnSpc>
                <a:spcPct val="80000"/>
              </a:lnSpc>
            </a:pPr>
            <a:r>
              <a:rPr lang="tr-TR" sz="1200" b="1" dirty="0"/>
              <a:t>                                                                                         </a:t>
            </a:r>
            <a:endParaRPr lang="tr-TR" sz="1200" b="1" dirty="0">
              <a:effectLst/>
            </a:endParaRPr>
          </a:p>
          <a:p>
            <a:pPr>
              <a:lnSpc>
                <a:spcPct val="80000"/>
              </a:lnSpc>
            </a:pPr>
            <a:endParaRPr lang="tr-TR" sz="1000" b="1" dirty="0">
              <a:effectLst/>
            </a:endParaRPr>
          </a:p>
          <a:p>
            <a:pPr>
              <a:lnSpc>
                <a:spcPct val="80000"/>
              </a:lnSpc>
            </a:pPr>
            <a:endParaRPr lang="tr-TR" sz="3200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5802-1680-4E74-A3EB-5F32A0F9D29F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810000" y="3581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>
                <a:solidFill>
                  <a:schemeClr val="folHlink"/>
                </a:solidFill>
              </a:rPr>
              <a:t/>
            </a:r>
            <a:br>
              <a:rPr lang="tr-TR" sz="4000" b="1" dirty="0">
                <a:solidFill>
                  <a:schemeClr val="folHlink"/>
                </a:solidFill>
              </a:rPr>
            </a:br>
            <a:r>
              <a:rPr lang="tr-TR" sz="4000" b="1" dirty="0">
                <a:solidFill>
                  <a:srgbClr val="C00000"/>
                </a:solidFill>
              </a:rPr>
              <a:t>Sonuç</a:t>
            </a:r>
            <a:r>
              <a:rPr lang="tr-TR" sz="4000" b="1" dirty="0">
                <a:solidFill>
                  <a:schemeClr val="tx1"/>
                </a:solidFill>
              </a:rPr>
              <a:t/>
            </a:r>
            <a:br>
              <a:rPr lang="tr-TR" sz="4000" b="1" dirty="0">
                <a:solidFill>
                  <a:schemeClr val="tx1"/>
                </a:solidFill>
              </a:rPr>
            </a:b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endParaRPr lang="tr-TR" b="1" dirty="0"/>
          </a:p>
          <a:p>
            <a:pPr algn="ctr">
              <a:spcBef>
                <a:spcPct val="50000"/>
              </a:spcBef>
              <a:buFontTx/>
              <a:buNone/>
            </a:pPr>
            <a:endParaRPr lang="tr-TR" b="1" dirty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tr-TR" b="1" dirty="0"/>
              <a:t>KARDİYOVASKÜLER KORUNMANIN </a:t>
            </a:r>
            <a:r>
              <a:rPr lang="tr-TR" b="1" dirty="0" smtClean="0"/>
              <a:t>ÖNEMLİ BİR GÖSTERGESİ </a:t>
            </a:r>
            <a:r>
              <a:rPr lang="tr-TR" b="1" dirty="0"/>
              <a:t>AEROBİK </a:t>
            </a:r>
            <a:r>
              <a:rPr lang="tr-TR" b="1" dirty="0" smtClean="0"/>
              <a:t>FİTNESDİR</a:t>
            </a:r>
            <a:r>
              <a:rPr lang="tr-TR" b="1" dirty="0"/>
              <a:t>. </a:t>
            </a:r>
          </a:p>
          <a:p>
            <a:pPr algn="ctr">
              <a:buFontTx/>
              <a:buNone/>
            </a:pPr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1F26F-B22D-49F3-9B47-89265F5AAA8F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b="1" dirty="0">
                <a:solidFill>
                  <a:schemeClr val="folHlink"/>
                </a:solidFill>
              </a:rPr>
              <a:t/>
            </a:r>
            <a:br>
              <a:rPr lang="tr-TR" sz="4000" b="1" dirty="0">
                <a:solidFill>
                  <a:schemeClr val="folHlink"/>
                </a:solidFill>
              </a:rPr>
            </a:br>
            <a:r>
              <a:rPr lang="tr-TR" sz="4000" b="1" dirty="0">
                <a:solidFill>
                  <a:srgbClr val="C00000"/>
                </a:solidFill>
              </a:rPr>
              <a:t>Sonuç</a:t>
            </a:r>
            <a:r>
              <a:rPr lang="tr-TR" sz="4000" b="1" dirty="0">
                <a:solidFill>
                  <a:schemeClr val="tx1"/>
                </a:solidFill>
              </a:rPr>
              <a:t/>
            </a:r>
            <a:br>
              <a:rPr lang="tr-TR" sz="4000" b="1" dirty="0">
                <a:solidFill>
                  <a:schemeClr val="tx1"/>
                </a:solidFill>
              </a:rPr>
            </a:b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tr-TR" sz="2800"/>
          </a:p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tr-TR" sz="2800" b="1"/>
              <a:t>BİRKAÇ ÇALIŞMA, EGZERSİZİN KARDİYOVASKÜLER KORUYUCU OLDUĞUNU GÖSTERMEDE BAŞARISIZ OLMASINA RAĞMEN, ÜSTÜN BİR ÇOĞUNLUK % 30 VE % 80 ORANINDA KARDİYOVASKÜLER HASTALIĞI ENGELLEDİĞİ EĞİLİMİNDEDİR ( RİSK FİTNES DÜZEYİ 35ML/KG.DAK. VE DAHA ÇOK OLANLARDA AZALABİLMEKTEDİR)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tr-TR" sz="2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B2051-4C53-47AA-8509-F5D6275FC73B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Sonuç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tr-TR" sz="2800" b="1" dirty="0">
                <a:solidFill>
                  <a:srgbClr val="FF3300"/>
                </a:solidFill>
              </a:rPr>
              <a:t>GÜNLÜK KALORİ HARCAMA MİKTARINI YÜKSELTEREK, İLERİDE OLABİLECEK RİSK AZALTILABİLİR.</a:t>
            </a:r>
            <a:r>
              <a:rPr lang="tr-TR" sz="2800" b="1" dirty="0"/>
              <a:t> </a:t>
            </a:r>
            <a:endParaRPr lang="tr-TR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tr-TR" sz="2800" b="1" dirty="0" smtClean="0">
                <a:solidFill>
                  <a:schemeClr val="folHlink"/>
                </a:solidFill>
              </a:rPr>
              <a:t>ÇOK </a:t>
            </a:r>
            <a:r>
              <a:rPr lang="tr-TR" sz="2800" b="1" dirty="0">
                <a:solidFill>
                  <a:schemeClr val="folHlink"/>
                </a:solidFill>
              </a:rPr>
              <a:t>BASİT OLARAK YÜRÜYÜŞ İNSANLAR İÇİN ÖNEMLİ BİR KORUMA MEKANİZMASI OLUŞTURMAKTADIR (GÜNDE 500 - 600 KALORİLİK  -10 KM. - YÜRÜYÜŞ VEYA HAFİF </a:t>
            </a:r>
            <a:r>
              <a:rPr lang="tr-TR" sz="2800" b="1" dirty="0" smtClean="0">
                <a:solidFill>
                  <a:schemeClr val="folHlink"/>
                </a:solidFill>
              </a:rPr>
              <a:t>KOŞMA (jogging) </a:t>
            </a:r>
            <a:r>
              <a:rPr lang="tr-TR" sz="2800" b="1" dirty="0">
                <a:solidFill>
                  <a:schemeClr val="folHlink"/>
                </a:solidFill>
              </a:rPr>
              <a:t>ŞEKLİNDE)</a:t>
            </a:r>
          </a:p>
          <a:p>
            <a:pPr algn="ctr">
              <a:buFontTx/>
              <a:buNone/>
            </a:pPr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0FFB-AA3B-4EBC-BFCF-DB044CC20E7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7708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/>
              <a:t>İKİ GÜREŞÇİNİN YA DA İNSANIN ARAÇ KULLANMAKSIZIN </a:t>
            </a:r>
            <a:r>
              <a:rPr lang="tr-TR" dirty="0" err="1" smtClean="0"/>
              <a:t>fila</a:t>
            </a:r>
            <a:r>
              <a:rPr lang="tr-TR" dirty="0" smtClean="0"/>
              <a:t> KURALLARINA UYGUN BİÇİMDE TEKNİK, BECERİ, KUVVET VE ZEKALARINI KULLANARAK BİRBİRLERİNE ÜSTÜNLÜK KURMA MÜCADELESİDİR </a:t>
            </a:r>
            <a:r>
              <a:rPr lang="tr-TR" sz="2000" dirty="0" smtClean="0"/>
              <a:t>(Kürkçü ve ark., 2010).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  <p:pic>
        <p:nvPicPr>
          <p:cNvPr id="8" name="6 İçerik Yer Tutucusu" descr="kirkpinar-guresleri-devam-ediyo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052736"/>
            <a:ext cx="4114800" cy="3600400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807950"/>
          </a:xfrm>
        </p:spPr>
        <p:txBody>
          <a:bodyPr/>
          <a:lstStyle/>
          <a:p>
            <a:pPr algn="ctr"/>
            <a:r>
              <a:rPr lang="tr-TR" dirty="0" smtClean="0"/>
              <a:t>Güreş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dirty="0" smtClean="0"/>
              <a:t>BU ZORLU MÜCADELE SIRASINDA ARTAN ENERJİ İHTİYACININ KARŞILANMASI VE MEYDANA GELEN YOĞUNLUĞA KARŞI KONULABİLMESİ İÇİN VÜCUT SİSTEMLERİNİN MAKSİMAL ORANDA ÇALIŞMASINA İHTİYAÇ DUYULUR. </a:t>
            </a:r>
            <a:endParaRPr lang="tr-TR" dirty="0"/>
          </a:p>
        </p:txBody>
      </p:sp>
      <p:pic>
        <p:nvPicPr>
          <p:cNvPr id="8" name="7 İçerik Yer Tutucusu" descr="kirkpinar-tarihi-guresler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56150" y="1250950"/>
            <a:ext cx="3930650" cy="2947988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/>
              <a:t>NİTEKİM GÜREŞTE, YAPISAL (</a:t>
            </a:r>
            <a:r>
              <a:rPr lang="tr-TR" dirty="0" err="1" smtClean="0"/>
              <a:t>antropometrik</a:t>
            </a:r>
            <a:r>
              <a:rPr lang="tr-TR" dirty="0" smtClean="0"/>
              <a:t>) VE FONKSİYONEL (fizyolojik) ÖZELLİKLER, PERFORMANSIN ÖNEMLİ BELİRLEYİCİLERİ OLARAK İFADE EDİLMEKTEDİRLER.</a:t>
            </a:r>
            <a:endParaRPr lang="tr-TR" dirty="0"/>
          </a:p>
        </p:txBody>
      </p:sp>
      <p:pic>
        <p:nvPicPr>
          <p:cNvPr id="8" name="7 İçerik Yer Tutucusu" descr="defaul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268760"/>
            <a:ext cx="3456384" cy="3312368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antrenmanları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dirty="0" smtClean="0"/>
              <a:t>GÜREŞ SPORUNUN SON YILLARDA ÇOK YÜKSEK TEMPOLARLA YAPILMASI MÜSABAKALARA HAZIRLIK İÇİN YAPILAN ANTRENMANLARIN PLANLI VE PROGRAMLI BİR ŞEKİLDE YAPILMASI ZARURETİNİ DOĞURMUŞTUR. </a:t>
            </a:r>
            <a:endParaRPr lang="tr-TR" dirty="0"/>
          </a:p>
        </p:txBody>
      </p:sp>
      <p:pic>
        <p:nvPicPr>
          <p:cNvPr id="8" name="7 İçerik Yer Tutucusu" descr="kpinar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56150" y="1278465"/>
            <a:ext cx="3930650" cy="2892958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antrenmanları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UYGULAMA AŞAMASINDA SADECE TEKNİK KAPASİTENİN YÜKSEK OLMASI VE TAKTİK YETERLİLİK MÜSABAKA KAZANMAYA YETMEMEKTEDİR. </a:t>
            </a:r>
            <a:endParaRPr lang="tr-TR" dirty="0"/>
          </a:p>
        </p:txBody>
      </p:sp>
      <p:pic>
        <p:nvPicPr>
          <p:cNvPr id="8" name="7 İçerik Yer Tutucusu" descr="imagesCAEQ8UFF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412776"/>
            <a:ext cx="3600399" cy="2736304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antrenmanları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tr-TR" dirty="0" smtClean="0"/>
              <a:t>GÜREŞİN TEORİSİ, ANTRENMAN YÖNTEMLERİ, BİYOMEKANİĞİ, FİZYOLOJİSİ, ÖLÇME ve DEĞERLENDİRMESİ GÜNÜMÜZDE GÜREŞÇİLERİN MÜSABAKALARA HAZIRLANMALARINDA ÖNEMLİ FAKTÖRLER OLARAK KARŞIMIZA ÇIKMAKTADIR. </a:t>
            </a:r>
            <a:endParaRPr lang="tr-TR" dirty="0"/>
          </a:p>
        </p:txBody>
      </p:sp>
      <p:pic>
        <p:nvPicPr>
          <p:cNvPr id="8" name="7 İçerik Yer Tutucusu" descr="1450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0032" y="1340768"/>
            <a:ext cx="3600400" cy="2952328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antrenmanları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dirty="0" smtClean="0"/>
              <a:t>ULUSLAR ARASI GÜREŞ FEDERASYONU’NUN (</a:t>
            </a:r>
            <a:r>
              <a:rPr lang="tr-TR" dirty="0" err="1" smtClean="0"/>
              <a:t>fila</a:t>
            </a:r>
            <a:r>
              <a:rPr lang="tr-TR" dirty="0" smtClean="0"/>
              <a:t>) GÜREŞ KURALLARINDA SIK SIK YAPMAKTA OLDUĞU DEĞİŞİKLİKLER, ANTRENMAN YÖNTEMLERİNDE DE DEĞİŞİKLİKLERİ BERABERİNDE GETİRMEKTEDİR. </a:t>
            </a:r>
            <a:endParaRPr lang="tr-TR" dirty="0"/>
          </a:p>
        </p:txBody>
      </p:sp>
      <p:pic>
        <p:nvPicPr>
          <p:cNvPr id="8" name="7 İçerik Yer Tutucusu" descr="kirkpinar201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68912" y="1924844"/>
            <a:ext cx="2905125" cy="1600200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534692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>
              <a:solidFill>
                <a:schemeClr val="accent1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3900" b="1" dirty="0" smtClean="0">
                <a:solidFill>
                  <a:schemeClr val="accent1"/>
                </a:solidFill>
              </a:rPr>
              <a:t>WHO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 smtClean="0"/>
              <a:t>Daha </a:t>
            </a:r>
            <a:r>
              <a:rPr lang="tr-TR" sz="2800" dirty="0"/>
              <a:t>sonraları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8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	</a:t>
            </a:r>
            <a:r>
              <a:rPr lang="tr-TR" sz="2800" dirty="0">
                <a:solidFill>
                  <a:srgbClr val="FF00FF"/>
                </a:solidFill>
              </a:rPr>
              <a:t>FİZİKSEL, RUHSAL,  SOSYAL ve ZİHİNSEL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800" dirty="0">
              <a:solidFill>
                <a:srgbClr val="FF00FF"/>
              </a:solidFill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 İYİ OLMA HALİ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8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                           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800" dirty="0"/>
              <a:t>                            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tr-TR" sz="2800" b="1" dirty="0"/>
              <a:t>                                            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tr-TR" sz="2800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B404F-C48C-40C0-B832-D13056465EFE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antrenmanları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85640" cy="4389120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YENİLENEN BU DEĞİŞİKLİKLERE GÜREŞÇİLERİN UYUM GÖSTEREBİLMELERİ İSE İYİ BİR HAZIRLIK DÖNEMİ GEÇİRMELERİNE BAĞLIDIR. </a:t>
            </a:r>
            <a:endParaRPr lang="tr-TR" dirty="0"/>
          </a:p>
        </p:txBody>
      </p:sp>
      <p:pic>
        <p:nvPicPr>
          <p:cNvPr id="8" name="7 İçerik Yer Tutucusu" descr="kirkpinar_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54600" y="1343819"/>
            <a:ext cx="3333750" cy="2762250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 antrenmanları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dirty="0" smtClean="0"/>
              <a:t>BU NEDENLE, GÜREŞÇİLERİN ÖZELLİKLE HAZIRLIK DÖNEMİ ANTRENMANLARINDA, MÜSABAKALARDA KULLANACAKLARI ENERJİ SİSTEMLERİ, MAXVO2 VE SOLUNUM FONKSİYONLARININ AYRINTILARIYLA İNCELENMESİ VE BUNA BAĞLI OLARAK ANTRENMAN PROGRAMLARININ DÜZENLENMESİ GEREKMEKTEDİR. </a:t>
            </a:r>
            <a:endParaRPr lang="tr-TR" dirty="0"/>
          </a:p>
        </p:txBody>
      </p:sp>
      <p:pic>
        <p:nvPicPr>
          <p:cNvPr id="8" name="7 İçerik Yer Tutucusu" descr="kirkpinar_0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54600" y="1343819"/>
            <a:ext cx="3333750" cy="2762250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KIRKPINAR GÜREŞLERİNİN  BAŞLANGICI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62684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tr-TR" b="1" dirty="0" smtClean="0"/>
              <a:t>TÜRKLERE ÖZGÜ OLAN YAĞLI GÜREŞİN TARİHİ ASYA’DAN BATIYA GÖÇ EDEN TÜRKLERİN BİZANSLILAR İLE KARŞILAŞMALARINA DAYANMAKTADIR. </a:t>
            </a:r>
          </a:p>
          <a:p>
            <a:pPr algn="ctr">
              <a:buNone/>
            </a:pPr>
            <a:endParaRPr lang="tr-TR" b="1" dirty="0" smtClean="0"/>
          </a:p>
          <a:p>
            <a:pPr algn="ctr">
              <a:buNone/>
            </a:pPr>
            <a:r>
              <a:rPr lang="tr-TR" b="1" dirty="0" smtClean="0"/>
              <a:t>KIRKPINAR YAĞLI GÜREŞLERİNİN BAŞLANGICI EDİRNE’NİN FETİH TARİHİ OLAN 1361 YILI OLARAK KABUL EDİLMEKTEDİR. </a:t>
            </a:r>
            <a:endParaRPr lang="tr-TR" b="1" dirty="0"/>
          </a:p>
        </p:txBody>
      </p:sp>
      <p:pic>
        <p:nvPicPr>
          <p:cNvPr id="8" name="7 İçerik Yer Tutucusu" descr="kirkpinar_0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54600" y="1343819"/>
            <a:ext cx="3333750" cy="2762250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3E1F3-A9F3-4DB7-BC8F-5D3564B953A6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807368"/>
          </a:xfrm>
        </p:spPr>
        <p:txBody>
          <a:bodyPr/>
          <a:lstStyle/>
          <a:p>
            <a:pPr algn="ctr"/>
            <a:r>
              <a:rPr lang="tr-TR" dirty="0" smtClean="0"/>
              <a:t>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endParaRPr lang="tr-TR" b="1" dirty="0" smtClean="0"/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YÜKSEK</a:t>
            </a:r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PERFORMANS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5106772" cy="472440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dirty="0" smtClean="0"/>
              <a:t>SPORCULARIN PERFORMANSLARINDAKİ ANLAMLI ARTIŞIN SEBEBİ OLARAK ÜSTÜN YETENEĞİN MÜMKÜN OLDUĞUNCA ERKEN YAŞLARDA BULUNMASININ YANI SIRA YETENEKLİ SPORCULARIN EN İYİ ŞEKİLDE ANTRENE EDİLMESİ DE GÖSTERİLEBİLİR. 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GÜREŞTE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BİLİMSEL </a:t>
            </a:r>
          </a:p>
          <a:p>
            <a:pPr algn="ctr"/>
            <a:endParaRPr lang="tr-T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TESTLER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tr-TR" dirty="0" smtClean="0"/>
              <a:t>ÇAĞDAŞ GÜREŞ ANTRENÖRÜ GÜREŞÇİLERİNİ ŞAMPİYONALARA HAZIRLARKEN BİLİMSEL TESTLER VASITASIYLA UYGULANAN ANTENMAN PROGRAMININ ETKİNLİĞİNİ DEĞERLENDİREBİLİR.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GÜREŞTE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BİLİMSEL </a:t>
            </a:r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TESTLER</a:t>
            </a:r>
          </a:p>
          <a:p>
            <a:pPr algn="ctr"/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tr-TR" dirty="0" smtClean="0"/>
              <a:t>YAPILAN TEST SONUÇLARINI BİR ÖNCEKİ TEST SONUÇLARI İLE KIYASLAYARAK GÜREŞÇİLERİN YAPISAL VE FONKSİYONEL ÖZELLİKLERİNDE MEYDANA GELEN OLUMLU VE OLUMSUZ DEĞİŞİKLİKLERİN TESPİTİNİ, DOLAYISIYLA ÇALIŞMA PROGRAMININ YENİDEN DÜZENLENMESİNİ MÜMKÜN KILABİLİR </a:t>
            </a:r>
            <a:r>
              <a:rPr lang="tr-TR" sz="1600" dirty="0" smtClean="0"/>
              <a:t>(</a:t>
            </a:r>
            <a:r>
              <a:rPr lang="tr-TR" sz="1400" dirty="0" err="1" smtClean="0"/>
              <a:t>Ziyagil</a:t>
            </a:r>
            <a:r>
              <a:rPr lang="tr-TR" sz="1400" dirty="0" smtClean="0"/>
              <a:t>, 1996)</a:t>
            </a:r>
            <a:r>
              <a:rPr lang="tr-TR" sz="1600" dirty="0" smtClean="0"/>
              <a:t>.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GÜREŞTE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BİLİMSEL </a:t>
            </a:r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TESTLER</a:t>
            </a:r>
          </a:p>
          <a:p>
            <a:pPr algn="ctr"/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b="1" dirty="0" smtClean="0"/>
              <a:t>BOY ve VÜCUT AĞIRLIĞI</a:t>
            </a:r>
          </a:p>
          <a:p>
            <a:pPr algn="ctr"/>
            <a:r>
              <a:rPr lang="tr-TR" b="1" dirty="0" smtClean="0"/>
              <a:t>İSTİRAHAT KALP ATIM SAYISI</a:t>
            </a:r>
          </a:p>
          <a:p>
            <a:pPr algn="ctr"/>
            <a:r>
              <a:rPr lang="tr-TR" b="1" dirty="0" smtClean="0"/>
              <a:t>KAN BASINCININ ÖLÇÜLMESİ</a:t>
            </a:r>
          </a:p>
          <a:p>
            <a:pPr algn="ctr"/>
            <a:r>
              <a:rPr lang="tr-TR" b="1" dirty="0" smtClean="0"/>
              <a:t>AKCİĞER FONKSİYONLARI :</a:t>
            </a:r>
          </a:p>
          <a:p>
            <a:pPr algn="ctr"/>
            <a:r>
              <a:rPr lang="tr-TR" sz="2000" b="1" dirty="0" smtClean="0"/>
              <a:t>Zorlu </a:t>
            </a:r>
            <a:r>
              <a:rPr lang="tr-TR" sz="2000" b="1" dirty="0" err="1" smtClean="0"/>
              <a:t>Vital</a:t>
            </a:r>
            <a:r>
              <a:rPr lang="tr-TR" sz="2000" b="1" dirty="0" smtClean="0"/>
              <a:t> Kapasite (FVC) Ölçümü,</a:t>
            </a:r>
          </a:p>
          <a:p>
            <a:pPr algn="ctr"/>
            <a:r>
              <a:rPr lang="tr-TR" sz="2000" b="1" dirty="0" smtClean="0"/>
              <a:t>Zorlu </a:t>
            </a:r>
            <a:r>
              <a:rPr lang="tr-TR" sz="2000" b="1" dirty="0" err="1" smtClean="0"/>
              <a:t>Ekspirasyon</a:t>
            </a:r>
            <a:r>
              <a:rPr lang="tr-TR" sz="2000" b="1" dirty="0" smtClean="0"/>
              <a:t> Hacmi (FEV1) Ölçümü,</a:t>
            </a:r>
          </a:p>
          <a:p>
            <a:pPr algn="ctr"/>
            <a:r>
              <a:rPr lang="tr-TR" sz="2000" b="1" dirty="0" smtClean="0"/>
              <a:t>Maksimum İstemli </a:t>
            </a:r>
            <a:r>
              <a:rPr lang="tr-TR" sz="2000" b="1" dirty="0" err="1" smtClean="0"/>
              <a:t>Ventilasyon</a:t>
            </a:r>
            <a:r>
              <a:rPr lang="tr-TR" sz="2000" b="1" dirty="0" smtClean="0"/>
              <a:t> (MVV)</a:t>
            </a:r>
          </a:p>
          <a:p>
            <a:pPr algn="ctr"/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GÜREŞTE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BİLİMSEL </a:t>
            </a:r>
          </a:p>
          <a:p>
            <a:pPr algn="ctr"/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TESTLER</a:t>
            </a:r>
          </a:p>
          <a:p>
            <a:pPr algn="ctr"/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/>
              <a:t>SKİNFOLD (DERİ ALTI YAĞ KALINLIĞI) ÖLÇÜMLERİ</a:t>
            </a:r>
          </a:p>
          <a:p>
            <a:pPr algn="ctr"/>
            <a:r>
              <a:rPr lang="tr-TR" b="1" dirty="0" smtClean="0"/>
              <a:t>ÇEVRE ÖLÇÜMLERİ :</a:t>
            </a:r>
          </a:p>
          <a:p>
            <a:pPr algn="ctr"/>
            <a:r>
              <a:rPr lang="tr-TR" sz="2000" b="1" dirty="0" smtClean="0"/>
              <a:t>Baldır Çevresi,</a:t>
            </a:r>
          </a:p>
          <a:p>
            <a:pPr algn="ctr"/>
            <a:r>
              <a:rPr lang="tr-TR" sz="2000" b="1" dirty="0" err="1" smtClean="0"/>
              <a:t>Biseps</a:t>
            </a:r>
            <a:endParaRPr lang="tr-TR" sz="2000" b="1" dirty="0" smtClean="0"/>
          </a:p>
          <a:p>
            <a:pPr algn="ctr"/>
            <a:r>
              <a:rPr lang="tr-TR" b="1" dirty="0" smtClean="0"/>
              <a:t>ÇAP ÖLÇÜMLERİ :</a:t>
            </a:r>
          </a:p>
          <a:p>
            <a:pPr algn="ctr"/>
            <a:r>
              <a:rPr lang="tr-TR" sz="2000" b="1" dirty="0" err="1" smtClean="0"/>
              <a:t>Femur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Bikondüler</a:t>
            </a:r>
            <a:r>
              <a:rPr lang="tr-TR" sz="2000" b="1" dirty="0" smtClean="0"/>
              <a:t> Çap,</a:t>
            </a:r>
          </a:p>
          <a:p>
            <a:pPr algn="ctr"/>
            <a:r>
              <a:rPr lang="tr-TR" sz="2000" b="1" dirty="0" err="1" smtClean="0"/>
              <a:t>Humerus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Bikondüler</a:t>
            </a:r>
            <a:r>
              <a:rPr lang="tr-TR" sz="2000" b="1" dirty="0" smtClean="0"/>
              <a:t> </a:t>
            </a:r>
          </a:p>
          <a:p>
            <a:pPr algn="ctr">
              <a:buNone/>
            </a:pPr>
            <a:r>
              <a:rPr lang="tr-TR" sz="2000" b="1" dirty="0" smtClean="0"/>
              <a:t>                             </a:t>
            </a:r>
            <a:r>
              <a:rPr lang="tr-TR" sz="1600" b="1" dirty="0" smtClean="0"/>
              <a:t>(Tamer, 1995).</a:t>
            </a:r>
            <a:endParaRPr lang="tr-TR" sz="2000" b="1" dirty="0" smtClean="0"/>
          </a:p>
          <a:p>
            <a:pPr algn="ctr">
              <a:buNone/>
            </a:pP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güreşte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endParaRPr lang="tr-TR" dirty="0" smtClean="0"/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İdeal </a:t>
            </a:r>
          </a:p>
          <a:p>
            <a:pPr algn="ctr"/>
            <a:endParaRPr lang="tr-T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Vücut</a:t>
            </a:r>
          </a:p>
          <a:p>
            <a:pPr algn="ctr"/>
            <a:endParaRPr lang="tr-TR" sz="2000" b="1" dirty="0" smtClean="0">
              <a:solidFill>
                <a:srgbClr val="FF0000"/>
              </a:solidFill>
            </a:endParaRPr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Ağırlıkları</a:t>
            </a:r>
            <a:endParaRPr lang="tr-TR" sz="2000" b="1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ARAŞTIRMACILAR (</a:t>
            </a:r>
            <a:r>
              <a:rPr lang="tr-TR" dirty="0" err="1" smtClean="0"/>
              <a:t>Housh</a:t>
            </a:r>
            <a:r>
              <a:rPr lang="tr-TR" dirty="0" smtClean="0"/>
              <a:t> ve ark. (1988), J. N. </a:t>
            </a:r>
            <a:r>
              <a:rPr lang="tr-TR" dirty="0" err="1" smtClean="0"/>
              <a:t>Roemmich</a:t>
            </a:r>
            <a:r>
              <a:rPr lang="tr-TR" dirty="0" smtClean="0"/>
              <a:t> ve ark. (1996), </a:t>
            </a:r>
            <a:r>
              <a:rPr lang="tr-TR" dirty="0" err="1" smtClean="0"/>
              <a:t>vd</a:t>
            </a:r>
            <a:r>
              <a:rPr lang="tr-TR" dirty="0" smtClean="0"/>
              <a:t>.), güreşçilerin ideal vücut yağ yüzdelerinin % 5 ile % 9 arasında </a:t>
            </a:r>
            <a:r>
              <a:rPr lang="tr-TR" smtClean="0"/>
              <a:t>olması gerektiğini belirtmektedirler.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38</a:t>
            </a:fld>
            <a:endParaRPr lang="tr-TR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 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VÜCUT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YAĞ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YÜZDELERİ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YAĞLI GÜREŞ YAPANLARDA </a:t>
            </a:r>
          </a:p>
          <a:p>
            <a:pPr algn="ctr">
              <a:buNone/>
            </a:pPr>
            <a:r>
              <a:rPr lang="tr-TR" dirty="0" smtClean="0"/>
              <a:t>BU ORANIN </a:t>
            </a:r>
          </a:p>
          <a:p>
            <a:pPr algn="ctr">
              <a:buNone/>
            </a:pPr>
            <a:r>
              <a:rPr lang="tr-TR" dirty="0" smtClean="0"/>
              <a:t>% 15 LERDE </a:t>
            </a:r>
          </a:p>
          <a:p>
            <a:pPr algn="ctr">
              <a:buNone/>
            </a:pPr>
            <a:r>
              <a:rPr lang="tr-TR" dirty="0" smtClean="0"/>
              <a:t>OLDUĞU </a:t>
            </a:r>
          </a:p>
          <a:p>
            <a:pPr algn="ctr">
              <a:buNone/>
            </a:pPr>
            <a:r>
              <a:rPr lang="tr-TR" dirty="0" smtClean="0"/>
              <a:t>YÖNÜNDE </a:t>
            </a:r>
          </a:p>
          <a:p>
            <a:pPr algn="ctr">
              <a:buNone/>
            </a:pPr>
            <a:r>
              <a:rPr lang="tr-TR" dirty="0" smtClean="0"/>
              <a:t>BULGULAR </a:t>
            </a:r>
          </a:p>
          <a:p>
            <a:pPr algn="ctr">
              <a:buNone/>
            </a:pPr>
            <a:r>
              <a:rPr lang="tr-TR" dirty="0" smtClean="0"/>
              <a:t>VARDIR. 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39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r>
              <a:rPr lang="tr-TR" sz="4000" dirty="0">
                <a:solidFill>
                  <a:srgbClr val="00FF00"/>
                </a:solidFill>
              </a:rPr>
              <a:t>Fiziksel Uygunluk (</a:t>
            </a:r>
            <a:r>
              <a:rPr lang="tr-TR" sz="4000" dirty="0" err="1">
                <a:solidFill>
                  <a:srgbClr val="00FF00"/>
                </a:solidFill>
              </a:rPr>
              <a:t>fitnes</a:t>
            </a:r>
            <a:r>
              <a:rPr lang="tr-TR" sz="4000" dirty="0">
                <a:solidFill>
                  <a:srgbClr val="00FF00"/>
                </a:solidFill>
              </a:rPr>
              <a:t>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r>
              <a:rPr lang="tr-TR" sz="2800" b="1" dirty="0"/>
              <a:t>KARDİYORESPİRATUVAR FİTNES (KALPDAMAR-SOLUNUM UYGUNLUĞU)</a:t>
            </a: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2800" b="1" dirty="0" smtClean="0"/>
              <a:t>Organizmanın </a:t>
            </a:r>
            <a:r>
              <a:rPr lang="tr-TR" sz="2800" b="1" dirty="0"/>
              <a:t>zor bir aktiviteye uzun süre devam edebilmesi</a:t>
            </a:r>
          </a:p>
          <a:p>
            <a:pPr algn="ctr">
              <a:buFont typeface="Wingdings" pitchFamily="2" charset="2"/>
              <a:buNone/>
            </a:pPr>
            <a:r>
              <a:rPr lang="tr-TR" sz="1000" b="1" dirty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32773" name="Picture 5" descr="Handler[7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643182"/>
            <a:ext cx="4714908" cy="29051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YAĞLI GÜREŞ TARİHİNDE 5 SAAT SÜREN GÜREŞLER OLMASI, BU KADAR UZUN SÜRE ENERJİNİN NEREDEN SAĞLANDIĞI SORUSUNU GÜNDEME GETİRMEKTEDİR.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40</a:t>
            </a:fld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KAN;</a:t>
            </a:r>
          </a:p>
          <a:p>
            <a:pPr algn="ctr">
              <a:buNone/>
            </a:pPr>
            <a:r>
              <a:rPr lang="tr-TR" dirty="0" smtClean="0"/>
              <a:t>KAS</a:t>
            </a:r>
          </a:p>
          <a:p>
            <a:pPr algn="ctr">
              <a:buNone/>
            </a:pPr>
            <a:r>
              <a:rPr lang="tr-TR" dirty="0" smtClean="0"/>
              <a:t>VE </a:t>
            </a:r>
          </a:p>
          <a:p>
            <a:pPr algn="ctr">
              <a:buNone/>
            </a:pPr>
            <a:r>
              <a:rPr lang="tr-TR" dirty="0" smtClean="0"/>
              <a:t>KARACİĞER’DE</a:t>
            </a:r>
          </a:p>
          <a:p>
            <a:pPr algn="ctr">
              <a:buNone/>
            </a:pPr>
            <a:r>
              <a:rPr lang="tr-TR" dirty="0" smtClean="0"/>
              <a:t>BULUNAN </a:t>
            </a:r>
          </a:p>
          <a:p>
            <a:pPr algn="ctr">
              <a:buNone/>
            </a:pPr>
            <a:r>
              <a:rPr lang="tr-TR" dirty="0" smtClean="0"/>
              <a:t>GLİKOJEN,</a:t>
            </a:r>
          </a:p>
          <a:p>
            <a:pPr algn="ctr">
              <a:buNone/>
            </a:pPr>
            <a:r>
              <a:rPr lang="tr-TR" dirty="0" smtClean="0"/>
              <a:t>ENERJİ OLARAK </a:t>
            </a:r>
          </a:p>
          <a:p>
            <a:pPr algn="ctr">
              <a:buNone/>
            </a:pPr>
            <a:r>
              <a:rPr lang="tr-TR" dirty="0" smtClean="0"/>
              <a:t>KULLANILMAKLA</a:t>
            </a:r>
          </a:p>
          <a:p>
            <a:pPr algn="ctr">
              <a:buNone/>
            </a:pPr>
            <a:r>
              <a:rPr lang="tr-TR" dirty="0" smtClean="0"/>
              <a:t>BİRLİKTE,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41</a:t>
            </a:fld>
            <a:endParaRPr lang="tr-T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dirty="0" smtClean="0"/>
              <a:t>KARACİĞER’DEN ELDE EDİLEN KARBONHİDRAT VE KALORİ YAKLAŞIK OLARAK BİR YETİŞKİNDE 200 KALORİ İLE SINIRLI OLDUĞUNDAN, KAS KAYNAKLARI DAHA ÖNEM KAZANMAKTADIR.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42</a:t>
            </a:fld>
            <a:endParaRPr lang="tr-T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BİR YETİŞKİNDE ORTALAMA 2.3 kg. OLAN KARACİĞER AĞIRLIĞI = YAKLAŞIK 50 gr. KARBONHİDARAT;</a:t>
            </a:r>
          </a:p>
          <a:p>
            <a:pPr algn="ctr">
              <a:buNone/>
            </a:pPr>
            <a:r>
              <a:rPr lang="tr-TR" dirty="0" smtClean="0"/>
              <a:t>50 x 4 KALORİ =</a:t>
            </a:r>
          </a:p>
          <a:p>
            <a:pPr algn="ctr">
              <a:buNone/>
            </a:pPr>
            <a:r>
              <a:rPr lang="tr-TR" dirty="0" smtClean="0"/>
              <a:t>ORTALAMA 200 KALORİ SAĞLAMAKTADIR. 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43</a:t>
            </a:fld>
            <a:endParaRPr lang="tr-T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tr-TR" dirty="0" smtClean="0"/>
              <a:t>GÜREŞÇİLERDE TESPİT EDİLEN ORTALAMA MAKSİMAL OKSİJEN TÜKETİMİ (</a:t>
            </a:r>
            <a:r>
              <a:rPr lang="tr-TR" dirty="0" err="1" smtClean="0"/>
              <a:t>Max</a:t>
            </a:r>
            <a:r>
              <a:rPr lang="tr-TR" dirty="0" smtClean="0"/>
              <a:t> VO2) = 60 ml/kg/</a:t>
            </a:r>
            <a:r>
              <a:rPr lang="tr-TR" dirty="0" err="1" smtClean="0"/>
              <a:t>dk</a:t>
            </a:r>
            <a:r>
              <a:rPr lang="tr-TR" dirty="0" smtClean="0"/>
              <a:t>.</a:t>
            </a:r>
          </a:p>
          <a:p>
            <a:pPr algn="ctr">
              <a:buNone/>
            </a:pPr>
            <a:r>
              <a:rPr lang="tr-TR" dirty="0" smtClean="0"/>
              <a:t>OLDUĞU İÇİN, </a:t>
            </a:r>
            <a:r>
              <a:rPr lang="tr-TR" dirty="0" err="1" smtClean="0"/>
              <a:t>Max</a:t>
            </a:r>
            <a:r>
              <a:rPr lang="tr-TR" dirty="0" smtClean="0"/>
              <a:t> VO2’nin </a:t>
            </a:r>
          </a:p>
          <a:p>
            <a:pPr algn="ctr">
              <a:buNone/>
            </a:pPr>
            <a:r>
              <a:rPr lang="tr-TR" dirty="0" smtClean="0"/>
              <a:t>% 60 – 70 LERİNDE SUBMAKSİMAL YÜKLENMELERLE  ÇALIŞMALAR YAPMAK YERİNDE OLACAKTIR.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44</a:t>
            </a:fld>
            <a:endParaRPr lang="tr-TR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KUVVET TÜRÜNDE İSE, OLMAZSA OLMAZ BİRİM KUVVETE EK OLARAK, </a:t>
            </a:r>
          </a:p>
          <a:p>
            <a:pPr algn="ctr">
              <a:buNone/>
            </a:pPr>
            <a:r>
              <a:rPr lang="tr-TR" dirty="0" smtClean="0"/>
              <a:t>PATLAYICI KUVVETİN GELİLŞTİRİLMESİ </a:t>
            </a:r>
          </a:p>
          <a:p>
            <a:pPr algn="ctr">
              <a:buNone/>
            </a:pPr>
            <a:r>
              <a:rPr lang="tr-TR" dirty="0" smtClean="0"/>
              <a:t>ÇOK ÖNEMLİ </a:t>
            </a:r>
          </a:p>
          <a:p>
            <a:pPr algn="ctr">
              <a:buNone/>
            </a:pPr>
            <a:r>
              <a:rPr lang="tr-TR" dirty="0" smtClean="0"/>
              <a:t>VE GEREKLİDİR. 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45</a:t>
            </a:fld>
            <a:endParaRPr lang="tr-TR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YAĞLI GÜREŞ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ENERJİ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KAYNAKLARI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5034764" cy="4724402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HEPSİNİN ÜSTÜNDE VE EN ÖNEMLİSİ ÇOK İYİ GELİŞMİŞ BİR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 KARDİYORESPİRATUVAR 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SİSTEMDİR (KALP-DAMAR-SOLUNUM SİSTEMİ).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CB1BD-F65D-47F9-BCA6-06F55B5563BD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Fehmi TUNCEL 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46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tr-TR" sz="4000" dirty="0" err="1" smtClean="0">
                <a:solidFill>
                  <a:srgbClr val="00FF00"/>
                </a:solidFill>
              </a:rPr>
              <a:t>Kardiyorepiratuvar</a:t>
            </a:r>
            <a:r>
              <a:rPr lang="tr-TR" sz="4000" dirty="0" smtClean="0">
                <a:solidFill>
                  <a:srgbClr val="00FF00"/>
                </a:solidFill>
              </a:rPr>
              <a:t> </a:t>
            </a:r>
            <a:r>
              <a:rPr lang="tr-TR" sz="4000" dirty="0" err="1" smtClean="0">
                <a:solidFill>
                  <a:srgbClr val="00FF00"/>
                </a:solidFill>
              </a:rPr>
              <a:t>fitnes</a:t>
            </a:r>
            <a:endParaRPr lang="tr-TR" sz="4000" dirty="0">
              <a:solidFill>
                <a:srgbClr val="00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r>
              <a:rPr lang="tr-TR" b="1" dirty="0" smtClean="0"/>
              <a:t>UZUN SÜRE ORTA VE YÜKSEK ŞİDDETLİ EGZERSİZLERDE BÜYÜK KAS GRUPLARININ PERFORMANS YETENEĞİ OLARAK BİLİNİR.</a:t>
            </a: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1000" b="1" dirty="0" smtClean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Prof. Dr. Fehmi TUNCEL 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  <p:pic>
        <p:nvPicPr>
          <p:cNvPr id="32773" name="Picture 5" descr="Handler[7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4077072"/>
            <a:ext cx="4570892" cy="182500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tr-TR" sz="4000" dirty="0" err="1" smtClean="0">
                <a:solidFill>
                  <a:srgbClr val="00FF00"/>
                </a:solidFill>
              </a:rPr>
              <a:t>Kardiyorepiratuvar</a:t>
            </a:r>
            <a:r>
              <a:rPr lang="tr-TR" sz="4000" dirty="0" smtClean="0">
                <a:solidFill>
                  <a:srgbClr val="00FF00"/>
                </a:solidFill>
              </a:rPr>
              <a:t> </a:t>
            </a:r>
            <a:r>
              <a:rPr lang="tr-TR" sz="4000" dirty="0" err="1" smtClean="0">
                <a:solidFill>
                  <a:srgbClr val="00FF00"/>
                </a:solidFill>
              </a:rPr>
              <a:t>fitnes</a:t>
            </a:r>
            <a:endParaRPr lang="tr-TR" sz="4000" dirty="0">
              <a:solidFill>
                <a:srgbClr val="00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2800" b="1" dirty="0" smtClean="0"/>
              <a:t>BU TİP BİR EGZERSİZDE PERFORMANS, SOLUNUM, KALP-DAMAR VE İSKELET KAS SİSTEMLERİNİN FONKSİYONEL DURUMLARINA BAĞLIDIR. </a:t>
            </a: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1000" b="1" dirty="0" smtClean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Prof. Dr. Fehmi TUNCEL 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tr-TR" sz="4000" dirty="0" err="1" smtClean="0">
                <a:solidFill>
                  <a:srgbClr val="00FF00"/>
                </a:solidFill>
              </a:rPr>
              <a:t>Kardiyorepiratuvar</a:t>
            </a:r>
            <a:r>
              <a:rPr lang="tr-TR" sz="4000" dirty="0" smtClean="0">
                <a:solidFill>
                  <a:srgbClr val="00FF00"/>
                </a:solidFill>
              </a:rPr>
              <a:t> </a:t>
            </a:r>
            <a:r>
              <a:rPr lang="tr-TR" sz="4000" dirty="0" err="1" smtClean="0">
                <a:solidFill>
                  <a:srgbClr val="00FF00"/>
                </a:solidFill>
              </a:rPr>
              <a:t>fitnes</a:t>
            </a:r>
            <a:endParaRPr lang="tr-TR" sz="4000" dirty="0">
              <a:solidFill>
                <a:srgbClr val="00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2800" b="1" dirty="0" smtClean="0"/>
              <a:t>KARDİYORESPİRATUVAR FİTNESİN SAĞLIKLA İLİŞKİLİ OLMASI ŞU NEDENLERLEDİR :</a:t>
            </a: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1000" b="1" dirty="0" smtClean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Prof. Dr. Fehmi TUNCEL 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tr-TR" sz="4000" dirty="0" err="1" smtClean="0">
                <a:solidFill>
                  <a:srgbClr val="00FF00"/>
                </a:solidFill>
              </a:rPr>
              <a:t>Kardiyorepiratuvar</a:t>
            </a:r>
            <a:r>
              <a:rPr lang="tr-TR" sz="4000" dirty="0" smtClean="0">
                <a:solidFill>
                  <a:srgbClr val="00FF00"/>
                </a:solidFill>
              </a:rPr>
              <a:t> </a:t>
            </a:r>
            <a:r>
              <a:rPr lang="tr-TR" sz="4000" dirty="0" err="1" smtClean="0">
                <a:solidFill>
                  <a:srgbClr val="00FF00"/>
                </a:solidFill>
              </a:rPr>
              <a:t>fitnes</a:t>
            </a:r>
            <a:endParaRPr lang="tr-TR" sz="4000" dirty="0">
              <a:solidFill>
                <a:srgbClr val="00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2800" b="1" dirty="0" smtClean="0"/>
              <a:t>a) KR FİTNESİN DÜŞÜK OLMASI, KARDİYOVASKÜLER HASTALIKLARIN NEDEN OLDUĞU ERKEN ÖLÜMLERİN YÜKSEK OLMASI İLE İLİŞKİLENDİRİLMİŞTİR. </a:t>
            </a: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1000" b="1" dirty="0" smtClean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Prof. Dr. Fehmi TUNCEL 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357166"/>
            <a:ext cx="8183880" cy="1051560"/>
          </a:xfrm>
        </p:spPr>
        <p:txBody>
          <a:bodyPr/>
          <a:lstStyle/>
          <a:p>
            <a:pPr algn="ctr"/>
            <a:r>
              <a:rPr lang="tr-TR" sz="4000" dirty="0" err="1" smtClean="0">
                <a:solidFill>
                  <a:srgbClr val="00FF00"/>
                </a:solidFill>
              </a:rPr>
              <a:t>Kardiyorepiratuvar</a:t>
            </a:r>
            <a:r>
              <a:rPr lang="tr-TR" sz="4000" dirty="0" smtClean="0">
                <a:solidFill>
                  <a:srgbClr val="00FF00"/>
                </a:solidFill>
              </a:rPr>
              <a:t> </a:t>
            </a:r>
            <a:r>
              <a:rPr lang="tr-TR" sz="4000" dirty="0" err="1" smtClean="0">
                <a:solidFill>
                  <a:srgbClr val="00FF00"/>
                </a:solidFill>
              </a:rPr>
              <a:t>fitnes</a:t>
            </a:r>
            <a:endParaRPr lang="tr-TR" sz="4000" dirty="0">
              <a:solidFill>
                <a:srgbClr val="00FF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371600"/>
            <a:ext cx="8229600" cy="548640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</a:pPr>
            <a:endParaRPr lang="tr-TR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2800" b="1" dirty="0" smtClean="0"/>
              <a:t>b) KR FİTNESDEKİ ARTIŞLAR, NE SEBEPLE OLURSA OLSUN, BÜTÜN ÖLÜMLERDEKİ DÜŞÜŞLE İLİŞKİLENDİRİLMİŞTİR. </a:t>
            </a: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endParaRPr lang="tr-TR" sz="2800" b="1" dirty="0" smtClean="0"/>
          </a:p>
          <a:p>
            <a:pPr algn="ctr">
              <a:buFont typeface="Wingdings" pitchFamily="2" charset="2"/>
              <a:buNone/>
            </a:pPr>
            <a:r>
              <a:rPr lang="tr-TR" sz="1000" b="1" dirty="0" smtClean="0"/>
              <a:t>                                                                                                                                                                       </a:t>
            </a:r>
            <a:endParaRPr lang="tr-TR" sz="1000" b="1" dirty="0">
              <a:effectLst/>
            </a:endParaRPr>
          </a:p>
          <a:p>
            <a:pPr algn="ctr">
              <a:buFont typeface="Wingdings" pitchFamily="2" charset="2"/>
              <a:buNone/>
            </a:pPr>
            <a:endParaRPr lang="tr-TR" sz="2800" b="1" dirty="0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4637-B1A7-4FC7-BE13-BDF77ACC1FD9}" type="datetime1">
              <a:rPr lang="tr-TR" smtClean="0"/>
              <a:pPr/>
              <a:t>26.06.2011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Prof. Dr. Fehmi TUNCEL </a:t>
            </a: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1524</Words>
  <Application>Microsoft Office PowerPoint</Application>
  <PresentationFormat>Ekran Gösterisi (4:3)</PresentationFormat>
  <Paragraphs>572</Paragraphs>
  <Slides>46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46</vt:i4>
      </vt:variant>
    </vt:vector>
  </HeadingPairs>
  <TitlesOfParts>
    <vt:vector size="47" baseType="lpstr">
      <vt:lpstr>Görünüş</vt:lpstr>
      <vt:lpstr>Slayt 1</vt:lpstr>
      <vt:lpstr>Sağlık</vt:lpstr>
      <vt:lpstr>Slayt 3</vt:lpstr>
      <vt:lpstr>Fiziksel Uygunluk (fitnes)</vt:lpstr>
      <vt:lpstr>Kardiyorepiratuvar fitnes</vt:lpstr>
      <vt:lpstr>Kardiyorepiratuvar fitnes</vt:lpstr>
      <vt:lpstr>Kardiyorepiratuvar fitnes</vt:lpstr>
      <vt:lpstr>Kardiyorepiratuvar fitnes</vt:lpstr>
      <vt:lpstr>Kardiyorepiratuvar fitnes</vt:lpstr>
      <vt:lpstr>Kardiyorepiratuvar fitnes</vt:lpstr>
      <vt:lpstr>Fiziksel Uygunluk (fitnes)</vt:lpstr>
      <vt:lpstr>Fiziksel Uygunluk (fitnes)</vt:lpstr>
      <vt:lpstr>KASSAL DAYANIKLILIK</vt:lpstr>
      <vt:lpstr>Fiziksel Uygunluk (fitnes)</vt:lpstr>
      <vt:lpstr>Fiziksel Uygunluk (fitnes)</vt:lpstr>
      <vt:lpstr>Çeviklik, Denge ve Koordinasyon</vt:lpstr>
      <vt:lpstr>KALP VE EGZERSİZ </vt:lpstr>
      <vt:lpstr>Slayt 18</vt:lpstr>
      <vt:lpstr>Slayt 19</vt:lpstr>
      <vt:lpstr> Sonuç </vt:lpstr>
      <vt:lpstr> Sonuç </vt:lpstr>
      <vt:lpstr>Sonuç</vt:lpstr>
      <vt:lpstr>Güreş nedir?</vt:lpstr>
      <vt:lpstr>Güreş</vt:lpstr>
      <vt:lpstr>Güreş</vt:lpstr>
      <vt:lpstr>Güreş antrenmanları </vt:lpstr>
      <vt:lpstr>Güreş antrenmanları </vt:lpstr>
      <vt:lpstr>Güreş antrenmanları </vt:lpstr>
      <vt:lpstr>Güreş antrenmanları </vt:lpstr>
      <vt:lpstr>Güreş antrenmanları </vt:lpstr>
      <vt:lpstr>Güreş antrenmanları </vt:lpstr>
      <vt:lpstr>KIRKPINAR GÜREŞLERİNİN  BAŞLANGICI</vt:lpstr>
      <vt:lpstr>GÜREŞ</vt:lpstr>
      <vt:lpstr>GÜREŞTE</vt:lpstr>
      <vt:lpstr>GÜREŞTE</vt:lpstr>
      <vt:lpstr>GÜREŞTE</vt:lpstr>
      <vt:lpstr>GÜREŞTE</vt:lpstr>
      <vt:lpstr>güreşte</vt:lpstr>
      <vt:lpstr>YAĞLI GÜREŞ </vt:lpstr>
      <vt:lpstr>YAĞLI GÜREŞ</vt:lpstr>
      <vt:lpstr>YAĞLI GÜREŞ</vt:lpstr>
      <vt:lpstr>YAĞLI GÜREŞ</vt:lpstr>
      <vt:lpstr>YAĞLI GÜREŞ</vt:lpstr>
      <vt:lpstr>YAĞLI GÜREŞ</vt:lpstr>
      <vt:lpstr>YAĞLI GÜREŞ</vt:lpstr>
      <vt:lpstr>YAĞLI GÜREŞ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cp:lastModifiedBy>a</cp:lastModifiedBy>
  <cp:revision>262</cp:revision>
  <dcterms:modified xsi:type="dcterms:W3CDTF">2011-06-26T08:55:14Z</dcterms:modified>
</cp:coreProperties>
</file>